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9" r:id="rId6"/>
    <p:sldId id="265" r:id="rId7"/>
    <p:sldId id="266" r:id="rId8"/>
    <p:sldId id="262" r:id="rId9"/>
    <p:sldId id="268" r:id="rId10"/>
    <p:sldId id="258" r:id="rId11"/>
  </p:sldIdLst>
  <p:sldSz cx="12239625" cy="6840538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447E"/>
    <a:srgbClr val="97D1CD"/>
    <a:srgbClr val="97CD05"/>
    <a:srgbClr val="41B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Estilo Escuro 2 - Ênfase 3/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FD4443E-F989-4FC4-A0C8-D5A2AF1F390B}" styleName="Estilo Escuro 1 - Ênfas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Estilo Escuro 1 - Ênfas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49F2B-FC39-43AD-B51C-1F3B16ED7535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63550" y="1279525"/>
            <a:ext cx="61785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1A742-26C3-485B-A60F-C6D6D82060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29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19505"/>
            <a:ext cx="9179719" cy="2381521"/>
          </a:xfrm>
        </p:spPr>
        <p:txBody>
          <a:bodyPr anchor="b"/>
          <a:lstStyle>
            <a:lvl1pPr algn="ctr">
              <a:defRPr sz="598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592866"/>
            <a:ext cx="9179719" cy="1651546"/>
          </a:xfrm>
        </p:spPr>
        <p:txBody>
          <a:bodyPr/>
          <a:lstStyle>
            <a:lvl1pPr marL="0" indent="0" algn="ctr">
              <a:buNone/>
              <a:defRPr sz="2394"/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30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36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64195"/>
            <a:ext cx="2639169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64195"/>
            <a:ext cx="7764512" cy="579704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832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58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05385"/>
            <a:ext cx="10556677" cy="2845473"/>
          </a:xfrm>
        </p:spPr>
        <p:txBody>
          <a:bodyPr anchor="b"/>
          <a:lstStyle>
            <a:lvl1pPr>
              <a:defRPr sz="598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577778"/>
            <a:ext cx="10556677" cy="1496367"/>
          </a:xfrm>
        </p:spPr>
        <p:txBody>
          <a:bodyPr/>
          <a:lstStyle>
            <a:lvl1pPr marL="0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1pPr>
            <a:lvl2pPr marL="456057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1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171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22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80285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342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23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8456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674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820976"/>
            <a:ext cx="5201841" cy="434025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820976"/>
            <a:ext cx="5201841" cy="434025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59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64196"/>
            <a:ext cx="1055667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676882"/>
            <a:ext cx="5177935" cy="821814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498697"/>
            <a:ext cx="5177935" cy="367520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676882"/>
            <a:ext cx="5203435" cy="821814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498697"/>
            <a:ext cx="5203435" cy="367520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53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99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85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56036"/>
            <a:ext cx="39475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984911"/>
            <a:ext cx="6196310" cy="4861216"/>
          </a:xfrm>
        </p:spPr>
        <p:txBody>
          <a:bodyPr/>
          <a:lstStyle>
            <a:lvl1pPr>
              <a:defRPr sz="3192"/>
            </a:lvl1pPr>
            <a:lvl2pPr>
              <a:defRPr sz="2793"/>
            </a:lvl2pPr>
            <a:lvl3pPr>
              <a:defRPr sz="2394"/>
            </a:lvl3pPr>
            <a:lvl4pPr>
              <a:defRPr sz="1995"/>
            </a:lvl4pPr>
            <a:lvl5pPr>
              <a:defRPr sz="1995"/>
            </a:lvl5pPr>
            <a:lvl6pPr>
              <a:defRPr sz="1995"/>
            </a:lvl6pPr>
            <a:lvl7pPr>
              <a:defRPr sz="1995"/>
            </a:lvl7pPr>
            <a:lvl8pPr>
              <a:defRPr sz="1995"/>
            </a:lvl8pPr>
            <a:lvl9pPr>
              <a:defRPr sz="1995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052161"/>
            <a:ext cx="39475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88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56036"/>
            <a:ext cx="39475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984911"/>
            <a:ext cx="6196310" cy="4861216"/>
          </a:xfrm>
        </p:spPr>
        <p:txBody>
          <a:bodyPr anchor="t"/>
          <a:lstStyle>
            <a:lvl1pPr marL="0" indent="0">
              <a:buNone/>
              <a:defRPr sz="3192"/>
            </a:lvl1pPr>
            <a:lvl2pPr marL="456057" indent="0">
              <a:buNone/>
              <a:defRPr sz="2793"/>
            </a:lvl2pPr>
            <a:lvl3pPr marL="912114" indent="0">
              <a:buNone/>
              <a:defRPr sz="2394"/>
            </a:lvl3pPr>
            <a:lvl4pPr marL="1368171" indent="0">
              <a:buNone/>
              <a:defRPr sz="1995"/>
            </a:lvl4pPr>
            <a:lvl5pPr marL="1824228" indent="0">
              <a:buNone/>
              <a:defRPr sz="1995"/>
            </a:lvl5pPr>
            <a:lvl6pPr marL="2280285" indent="0">
              <a:buNone/>
              <a:defRPr sz="1995"/>
            </a:lvl6pPr>
            <a:lvl7pPr marL="2736342" indent="0">
              <a:buNone/>
              <a:defRPr sz="1995"/>
            </a:lvl7pPr>
            <a:lvl8pPr marL="3192399" indent="0">
              <a:buNone/>
              <a:defRPr sz="1995"/>
            </a:lvl8pPr>
            <a:lvl9pPr marL="3648456" indent="0">
              <a:buNone/>
              <a:defRPr sz="199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052161"/>
            <a:ext cx="39475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44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64196"/>
            <a:ext cx="1055667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820976"/>
            <a:ext cx="1055667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340166"/>
            <a:ext cx="275391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B4D97-07A5-4995-934C-CF7EDFFFB21C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340166"/>
            <a:ext cx="413087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340166"/>
            <a:ext cx="275391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FDAC9-6286-4AE6-9DDB-8449C0C70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93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2114" rtl="0" eaLnBrk="1" latinLnBrk="0" hangingPunct="1">
        <a:lnSpc>
          <a:spcPct val="90000"/>
        </a:lnSpc>
        <a:spcBef>
          <a:spcPct val="0"/>
        </a:spcBef>
        <a:buNone/>
        <a:defRPr sz="43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029" indent="-228029" algn="l" defTabSz="91211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7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86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140143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596200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2052257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508314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371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428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485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57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114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171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228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285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342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399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456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ervicosbpm.zeev.it/logi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7437" cy="6840538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5076" y="3620339"/>
            <a:ext cx="66631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Passo a passo solicitação</a:t>
            </a:r>
          </a:p>
          <a:p>
            <a:r>
              <a:rPr lang="pt-BR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convenio empresa</a:t>
            </a:r>
            <a:endParaRPr lang="pt-BR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55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1" y="6332332"/>
            <a:ext cx="9906859" cy="30482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3" r="653" b="676"/>
          <a:stretch/>
        </p:blipFill>
        <p:spPr>
          <a:xfrm>
            <a:off x="10537738" y="1"/>
            <a:ext cx="1701887" cy="684053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952052" y="599350"/>
            <a:ext cx="46714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Cadastro de bolsa convênio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137572" y="1519138"/>
            <a:ext cx="6943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dirty="0" smtClean="0"/>
              <a:t>Você calouro sabia que </a:t>
            </a:r>
            <a:r>
              <a:rPr lang="pt-BR" dirty="0" smtClean="0"/>
              <a:t>você mesmo pode </a:t>
            </a:r>
            <a:r>
              <a:rPr lang="pt-BR" dirty="0"/>
              <a:t>solicitar </a:t>
            </a:r>
            <a:r>
              <a:rPr lang="pt-BR" dirty="0" smtClean="0"/>
              <a:t>o desconto convênio? Para </a:t>
            </a:r>
            <a:r>
              <a:rPr lang="pt-BR" dirty="0"/>
              <a:t>isso, </a:t>
            </a:r>
            <a:r>
              <a:rPr lang="pt-BR" dirty="0" smtClean="0"/>
              <a:t>você tem </a:t>
            </a:r>
            <a:r>
              <a:rPr lang="pt-BR" dirty="0"/>
              <a:t>algumas opções de contato.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853742" y="2779847"/>
            <a:ext cx="2868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Formas de Solicitação</a:t>
            </a: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816259" y="3420270"/>
            <a:ext cx="815176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/>
              <a:t>Via </a:t>
            </a:r>
            <a:r>
              <a:rPr lang="pt-BR" sz="1600" b="1" dirty="0" err="1"/>
              <a:t>Call</a:t>
            </a:r>
            <a:r>
              <a:rPr lang="pt-BR" sz="1600" b="1" dirty="0"/>
              <a:t> Center</a:t>
            </a:r>
            <a:r>
              <a:rPr lang="pt-BR" sz="1600" dirty="0"/>
              <a:t>: O </a:t>
            </a:r>
            <a:r>
              <a:rPr lang="pt-BR" sz="1600" dirty="0" smtClean="0"/>
              <a:t>calouro </a:t>
            </a:r>
            <a:r>
              <a:rPr lang="pt-BR" sz="1600" dirty="0"/>
              <a:t>pode entrar em contato com o </a:t>
            </a:r>
            <a:r>
              <a:rPr lang="pt-BR" sz="1600" dirty="0" err="1"/>
              <a:t>Call</a:t>
            </a:r>
            <a:r>
              <a:rPr lang="pt-BR" sz="1600" dirty="0"/>
              <a:t> </a:t>
            </a:r>
            <a:r>
              <a:rPr lang="pt-BR" sz="1600" dirty="0" smtClean="0"/>
              <a:t>Center no número </a:t>
            </a:r>
            <a:r>
              <a:rPr lang="pt-BR" sz="1600" b="1" dirty="0" smtClean="0"/>
              <a:t>71 3206-8001 </a:t>
            </a:r>
            <a:r>
              <a:rPr lang="pt-BR" sz="1600" dirty="0"/>
              <a:t>da instituição para iniciar o processo de solicitação do convênio empresa</a:t>
            </a:r>
            <a:r>
              <a:rPr lang="pt-BR" sz="16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 smtClean="0"/>
              <a:t> </a:t>
            </a:r>
            <a:r>
              <a:rPr lang="pt-BR" sz="1600" b="1" dirty="0" smtClean="0"/>
              <a:t>Consultor </a:t>
            </a:r>
            <a:r>
              <a:rPr lang="pt-BR" sz="1600" b="1" dirty="0"/>
              <a:t>de Empresas</a:t>
            </a:r>
            <a:r>
              <a:rPr lang="pt-BR" sz="1600" dirty="0"/>
              <a:t>: </a:t>
            </a:r>
            <a:r>
              <a:rPr lang="pt-BR" sz="1600" dirty="0" smtClean="0"/>
              <a:t>Pode também </a:t>
            </a:r>
            <a:r>
              <a:rPr lang="pt-BR" sz="1600" dirty="0"/>
              <a:t>acionar o consultor responsável pela empresa onde ele trabalha. O consultor irá auxiliar no processo de inscrição e envio de documentos necessários</a:t>
            </a:r>
            <a:r>
              <a:rPr lang="pt-BR" sz="16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/>
              <a:t>Abertura de Solicitação no Sistema </a:t>
            </a:r>
            <a:r>
              <a:rPr lang="pt-BR" sz="1600" b="1" dirty="0" smtClean="0"/>
              <a:t>Zeev: </a:t>
            </a:r>
            <a:r>
              <a:rPr lang="pt-BR" sz="1600" dirty="0" smtClean="0"/>
              <a:t>Solicitar o convenio através do site.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05852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" y="0"/>
            <a:ext cx="12237437" cy="6840538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952274" y="313037"/>
            <a:ext cx="5872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Abertura de Solicitação no Sistema Zeev</a:t>
            </a:r>
            <a:endParaRPr lang="pt-BR" sz="28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904" y="1313457"/>
            <a:ext cx="3550696" cy="5337596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5579990" y="3097103"/>
            <a:ext cx="6073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Você pode acessar diretamente o zeev através do link</a:t>
            </a:r>
            <a:r>
              <a:rPr lang="pt-BR" u="sng" dirty="0"/>
              <a:t>:</a:t>
            </a:r>
            <a:r>
              <a:rPr lang="pt-BR" u="sng" dirty="0">
                <a:solidFill>
                  <a:schemeClr val="accent1"/>
                </a:solidFill>
              </a:rPr>
              <a:t> </a:t>
            </a:r>
            <a:r>
              <a:rPr lang="pt-BR" u="sng" dirty="0" smtClean="0">
                <a:solidFill>
                  <a:schemeClr val="accent1"/>
                </a:solidFill>
              </a:rPr>
              <a:t> </a:t>
            </a:r>
            <a:r>
              <a:rPr lang="pt-BR" u="sng" dirty="0" smtClean="0">
                <a:solidFill>
                  <a:schemeClr val="accent1"/>
                </a:solidFill>
                <a:hlinkClick r:id="rId4"/>
              </a:rPr>
              <a:t>https</a:t>
            </a:r>
            <a:r>
              <a:rPr lang="pt-BR" u="sng" dirty="0">
                <a:solidFill>
                  <a:schemeClr val="accent1"/>
                </a:solidFill>
                <a:hlinkClick r:id="rId4"/>
              </a:rPr>
              <a:t>://</a:t>
            </a:r>
            <a:r>
              <a:rPr lang="pt-BR" u="sng" dirty="0" smtClean="0">
                <a:solidFill>
                  <a:schemeClr val="accent1"/>
                </a:solidFill>
                <a:hlinkClick r:id="rId4"/>
              </a:rPr>
              <a:t>servicosbpm.zeev.it/login</a:t>
            </a:r>
            <a:r>
              <a:rPr lang="pt-BR" u="sng" dirty="0" smtClean="0">
                <a:solidFill>
                  <a:schemeClr val="accent1"/>
                </a:solidFill>
              </a:rPr>
              <a:t> </a:t>
            </a:r>
            <a:r>
              <a:rPr lang="pt-BR" dirty="0" smtClean="0"/>
              <a:t>, inserir sua senha e login.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679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452C2-A7DC-600A-F63C-FA0FC890C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3A9F2E02-7619-2DA0-DA55-A7D2646BA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1" y="6332332"/>
            <a:ext cx="9906859" cy="30482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2C2BF166-1A11-9624-EB73-9AECE6F985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3" r="653" b="676"/>
          <a:stretch/>
        </p:blipFill>
        <p:spPr>
          <a:xfrm>
            <a:off x="10537738" y="1"/>
            <a:ext cx="1701887" cy="684053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6930" y="1088532"/>
            <a:ext cx="3988716" cy="2911245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952274" y="313037"/>
            <a:ext cx="5872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Abertura de Solicitação no Sistema Zeev</a:t>
            </a:r>
            <a:endParaRPr lang="pt-BR" sz="28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936528" y="2133565"/>
            <a:ext cx="4598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600" dirty="0" smtClean="0"/>
              <a:t>Encontre e selecione a caixa “</a:t>
            </a:r>
            <a:r>
              <a:rPr lang="pt-BR" sz="1600" b="1" dirty="0" err="1" smtClean="0"/>
              <a:t>Unijorge_Cadastro</a:t>
            </a:r>
            <a:r>
              <a:rPr lang="pt-BR" sz="1600" b="1" dirty="0" smtClean="0"/>
              <a:t> de Bolsa e Convênios”</a:t>
            </a:r>
            <a:endParaRPr lang="pt-BR" sz="16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972675" y="4973701"/>
            <a:ext cx="3599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buFont typeface="Wingdings" panose="05000000000000000000" pitchFamily="2" charset="2"/>
              <a:buChar char="Ø"/>
            </a:pPr>
            <a:r>
              <a:rPr lang="pt-BR" sz="1600" dirty="0" smtClean="0"/>
              <a:t>Na opção “</a:t>
            </a:r>
            <a:r>
              <a:rPr lang="pt-BR" sz="1600" b="1" dirty="0" smtClean="0"/>
              <a:t>tipo</a:t>
            </a:r>
            <a:r>
              <a:rPr lang="pt-BR" sz="1600" dirty="0" smtClean="0"/>
              <a:t>”, selecione “</a:t>
            </a:r>
            <a:r>
              <a:rPr lang="pt-BR" sz="1600" b="1" dirty="0" smtClean="0"/>
              <a:t>convenio empresa</a:t>
            </a:r>
            <a:r>
              <a:rPr lang="pt-BR" sz="1600" dirty="0" smtClean="0"/>
              <a:t>”</a:t>
            </a:r>
            <a:endParaRPr lang="pt-BR" sz="16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6528" y="3764452"/>
            <a:ext cx="6452153" cy="232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" y="0"/>
            <a:ext cx="12237437" cy="684053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136" y="1878518"/>
            <a:ext cx="7442926" cy="1637444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973539" y="599025"/>
            <a:ext cx="5872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Abertura de Solicitação no Sistema Zeev</a:t>
            </a:r>
            <a:endParaRPr lang="pt-BR" sz="28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83707" y="3759152"/>
            <a:ext cx="86743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600" dirty="0"/>
              <a:t>O </a:t>
            </a:r>
            <a:r>
              <a:rPr lang="pt-BR" sz="1600" dirty="0" smtClean="0"/>
              <a:t>calouro </a:t>
            </a:r>
            <a:r>
              <a:rPr lang="pt-BR" sz="1600" dirty="0"/>
              <a:t>precisará enviar alguns documentos para comprovar o vínculo empregatício com a </a:t>
            </a:r>
            <a:r>
              <a:rPr lang="pt-BR" sz="1600" dirty="0" smtClean="0"/>
              <a:t>empresa.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600" dirty="0" smtClean="0"/>
              <a:t> </a:t>
            </a:r>
            <a:r>
              <a:rPr lang="pt-BR" sz="1600" dirty="0"/>
              <a:t>Os documentos </a:t>
            </a:r>
            <a:r>
              <a:rPr lang="pt-BR" sz="1600" dirty="0" smtClean="0"/>
              <a:t>são: </a:t>
            </a:r>
            <a:r>
              <a:rPr lang="pt-BR" sz="1600" b="1" dirty="0" smtClean="0"/>
              <a:t>Contra </a:t>
            </a:r>
            <a:r>
              <a:rPr lang="pt-BR" sz="1600" b="1" dirty="0"/>
              <a:t>cheque, declaração da conveniada com papel timbrado, carteira de trabalho, crachá da </a:t>
            </a:r>
            <a:r>
              <a:rPr lang="pt-BR" sz="1600" b="1" dirty="0" smtClean="0"/>
              <a:t>empresa, </a:t>
            </a:r>
            <a:r>
              <a:rPr lang="pt-BR" sz="1600" b="1" dirty="0"/>
              <a:t>carteira do </a:t>
            </a:r>
            <a:r>
              <a:rPr lang="pt-BR" sz="1600" b="1" dirty="0" smtClean="0"/>
              <a:t>conselho.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16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600" dirty="0"/>
              <a:t>Caso você seja </a:t>
            </a:r>
            <a:r>
              <a:rPr lang="pt-BR" sz="1600" b="1" dirty="0"/>
              <a:t>dependente</a:t>
            </a:r>
            <a:r>
              <a:rPr lang="pt-BR" sz="1600" dirty="0"/>
              <a:t> do colaborador conveniado, apresente, </a:t>
            </a:r>
            <a:r>
              <a:rPr lang="pt-BR" sz="1600" b="1" dirty="0"/>
              <a:t>documento de vínculo do seu parente com a </a:t>
            </a:r>
            <a:r>
              <a:rPr lang="pt-BR" sz="1600" b="1" dirty="0" smtClean="0"/>
              <a:t>empresa </a:t>
            </a:r>
            <a:r>
              <a:rPr lang="pt-BR" sz="1600" dirty="0" smtClean="0"/>
              <a:t>além do seu </a:t>
            </a:r>
            <a:r>
              <a:rPr lang="pt-BR" sz="1600" dirty="0"/>
              <a:t>e descreva na solicitação qual o seu parentesco com o mesmo. </a:t>
            </a:r>
          </a:p>
          <a:p>
            <a:pPr algn="ctr"/>
            <a:endParaRPr lang="pt-BR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93509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91E80-B397-664D-DAFD-2DB938605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DC528BE-6C5C-8C5F-4FC3-1ABAE2259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1" y="6332332"/>
            <a:ext cx="9906859" cy="30482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E76FE230-7FD2-5E16-D270-DC3264D8C9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3" r="653" b="676"/>
          <a:stretch/>
        </p:blipFill>
        <p:spPr>
          <a:xfrm>
            <a:off x="10537738" y="1"/>
            <a:ext cx="1701887" cy="68405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4052198" y="1863636"/>
            <a:ext cx="6371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600" dirty="0"/>
              <a:t>Após anexar todos os documentos, basta clicar em </a:t>
            </a:r>
            <a:r>
              <a:rPr lang="pt-BR" sz="1600" b="1" dirty="0"/>
              <a:t>“Enviar Solicitação”</a:t>
            </a:r>
            <a:r>
              <a:rPr lang="pt-BR" sz="1600" dirty="0"/>
              <a:t>. </a:t>
            </a:r>
            <a:r>
              <a:rPr lang="pt-BR" sz="1600" dirty="0" smtClean="0"/>
              <a:t>Acompanhe o </a:t>
            </a:r>
            <a:r>
              <a:rPr lang="pt-BR" sz="1600" dirty="0"/>
              <a:t>status do seu chamado para verificar o andamento da </a:t>
            </a:r>
            <a:r>
              <a:rPr lang="pt-BR" sz="1600" dirty="0" smtClean="0"/>
              <a:t>solicitação através do zeev ou seu email.</a:t>
            </a:r>
            <a:endParaRPr lang="pt-BR" sz="16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48A4B9E-DECA-BC5C-E12E-0D356AC027F7}"/>
              </a:ext>
            </a:extLst>
          </p:cNvPr>
          <p:cNvSpPr txBox="1"/>
          <p:nvPr/>
        </p:nvSpPr>
        <p:spPr>
          <a:xfrm>
            <a:off x="-742851" y="3142944"/>
            <a:ext cx="5125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PRAZOS</a:t>
            </a: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371204" y="3587458"/>
            <a:ext cx="98540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600" dirty="0"/>
              <a:t>Requerimentos deferidos </a:t>
            </a:r>
            <a:r>
              <a:rPr lang="pt-BR" sz="1600" b="1" dirty="0"/>
              <a:t>até o dia 15 do mês</a:t>
            </a:r>
            <a:r>
              <a:rPr lang="pt-BR" sz="1600" dirty="0"/>
              <a:t> - a concessão do desconto será no </a:t>
            </a:r>
            <a:r>
              <a:rPr lang="pt-BR" sz="1600" b="1" dirty="0"/>
              <a:t>mês subsequente</a:t>
            </a:r>
            <a:r>
              <a:rPr lang="pt-BR" sz="16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600" dirty="0"/>
              <a:t>Requerimentos deferidos </a:t>
            </a:r>
            <a:r>
              <a:rPr lang="pt-BR" sz="1600" b="1" dirty="0"/>
              <a:t>após o dia 16 </a:t>
            </a:r>
            <a:r>
              <a:rPr lang="pt-BR" sz="1600" dirty="0"/>
              <a:t>– concessão do desconto será no </a:t>
            </a:r>
            <a:r>
              <a:rPr lang="pt-BR" sz="1600" b="1" dirty="0"/>
              <a:t>segundo mês subsequente</a:t>
            </a:r>
            <a:r>
              <a:rPr lang="pt-BR" sz="16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600" dirty="0"/>
              <a:t>Após a entrega do documento, o atendimento do serviço ocorrerá em </a:t>
            </a:r>
            <a:r>
              <a:rPr lang="pt-BR" sz="1600" b="1" dirty="0"/>
              <a:t>72h úteis</a:t>
            </a:r>
            <a:r>
              <a:rPr lang="pt-BR" sz="1600" dirty="0"/>
              <a:t>.</a:t>
            </a:r>
          </a:p>
          <a:p>
            <a:endParaRPr lang="pt-BR" sz="16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48A4B9E-DECA-BC5C-E12E-0D356AC027F7}"/>
              </a:ext>
            </a:extLst>
          </p:cNvPr>
          <p:cNvSpPr txBox="1"/>
          <p:nvPr/>
        </p:nvSpPr>
        <p:spPr>
          <a:xfrm>
            <a:off x="-742851" y="4646330"/>
            <a:ext cx="5125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REGRAS</a:t>
            </a: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349739" y="5117752"/>
            <a:ext cx="86764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1600" dirty="0"/>
              <a:t>Benefício válido apenas para </a:t>
            </a:r>
            <a:r>
              <a:rPr lang="pt-BR" sz="1600" b="1" dirty="0"/>
              <a:t>ingressantes</a:t>
            </a:r>
            <a:r>
              <a:rPr lang="pt-BR" sz="1600" dirty="0"/>
              <a:t> (calouro) do semestre vigente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1600" dirty="0"/>
              <a:t>O benefício </a:t>
            </a:r>
            <a:r>
              <a:rPr lang="pt-BR" sz="1600" b="1" dirty="0"/>
              <a:t>não acumulativo </a:t>
            </a:r>
            <a:r>
              <a:rPr lang="pt-BR" sz="1600" dirty="0"/>
              <a:t>com outro beneficio, exceto nos casos do </a:t>
            </a:r>
            <a:r>
              <a:rPr lang="pt-BR" sz="1600" b="1" dirty="0"/>
              <a:t>PROUNI e FIES</a:t>
            </a:r>
          </a:p>
          <a:p>
            <a:endParaRPr lang="pt-BR" sz="1600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9909" y="1863636"/>
            <a:ext cx="2605771" cy="834998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2773363" y="584845"/>
            <a:ext cx="5872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Abertura de Solicitação no Sistema Zeev</a:t>
            </a:r>
            <a:endParaRPr lang="pt-BR" sz="28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3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914" y="2264977"/>
            <a:ext cx="2639797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9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DEDB2742BFC7248BA9565741D7C4C14" ma:contentTypeVersion="11" ma:contentTypeDescription="Crie um novo documento." ma:contentTypeScope="" ma:versionID="2a51a91e645247431b0d9988c7340860">
  <xsd:schema xmlns:xsd="http://www.w3.org/2001/XMLSchema" xmlns:xs="http://www.w3.org/2001/XMLSchema" xmlns:p="http://schemas.microsoft.com/office/2006/metadata/properties" xmlns:ns3="3b5f009b-7a10-49b7-b8ff-14ebed7f1161" targetNamespace="http://schemas.microsoft.com/office/2006/metadata/properties" ma:root="true" ma:fieldsID="f686aba0580d8e3abce6b53ab9cf3881" ns3:_="">
    <xsd:import namespace="3b5f009b-7a10-49b7-b8ff-14ebed7f1161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5f009b-7a10-49b7-b8ff-14ebed7f116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b5f009b-7a10-49b7-b8ff-14ebed7f1161" xsi:nil="true"/>
  </documentManagement>
</p:properties>
</file>

<file path=customXml/itemProps1.xml><?xml version="1.0" encoding="utf-8"?>
<ds:datastoreItem xmlns:ds="http://schemas.openxmlformats.org/officeDocument/2006/customXml" ds:itemID="{B32D3F67-9269-4699-85EC-3289F8F3A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5f009b-7a10-49b7-b8ff-14ebed7f11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D8D3EB-E54E-412E-B0F6-19295C90B4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924C53-73CA-467F-A87F-E35539642408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b5f009b-7a10-49b7-b8ff-14ebed7f1161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8346</TotalTime>
  <Words>362</Words>
  <Application>Microsoft Office PowerPoint</Application>
  <PresentationFormat>Personalizar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Atelier Publicidade</dc:creator>
  <cp:lastModifiedBy>Iris Ponciano da Conceição Reis</cp:lastModifiedBy>
  <cp:revision>251</cp:revision>
  <dcterms:created xsi:type="dcterms:W3CDTF">2021-11-22T13:28:40Z</dcterms:created>
  <dcterms:modified xsi:type="dcterms:W3CDTF">2025-02-13T13:15:39Z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0x010100EDEDB2742BFC7248BA9565741D7C4C14</vt:lpwstr>
  </property>
</Properties>
</file>