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</p:sldIdLst>
  <p:sldSz cx="7199313" cy="899953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D4531-ADE2-7769-D7CE-6507E6711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914" y="1472842"/>
            <a:ext cx="5399485" cy="3133172"/>
          </a:xfrm>
        </p:spPr>
        <p:txBody>
          <a:bodyPr anchor="b"/>
          <a:lstStyle>
            <a:lvl1pPr algn="ctr">
              <a:defRPr sz="354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8A0800-1512-1EDD-1A0E-3A1007807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14" y="4726842"/>
            <a:ext cx="5399485" cy="2172804"/>
          </a:xfrm>
        </p:spPr>
        <p:txBody>
          <a:bodyPr/>
          <a:lstStyle>
            <a:lvl1pPr marL="0" indent="0" algn="ctr">
              <a:buNone/>
              <a:defRPr sz="1418"/>
            </a:lvl1pPr>
            <a:lvl2pPr marL="269965" indent="0" algn="ctr">
              <a:buNone/>
              <a:defRPr sz="1181"/>
            </a:lvl2pPr>
            <a:lvl3pPr marL="539931" indent="0" algn="ctr">
              <a:buNone/>
              <a:defRPr sz="1063"/>
            </a:lvl3pPr>
            <a:lvl4pPr marL="809895" indent="0" algn="ctr">
              <a:buNone/>
              <a:defRPr sz="945"/>
            </a:lvl4pPr>
            <a:lvl5pPr marL="1079861" indent="0" algn="ctr">
              <a:buNone/>
              <a:defRPr sz="945"/>
            </a:lvl5pPr>
            <a:lvl6pPr marL="1349826" indent="0" algn="ctr">
              <a:buNone/>
              <a:defRPr sz="945"/>
            </a:lvl6pPr>
            <a:lvl7pPr marL="1619792" indent="0" algn="ctr">
              <a:buNone/>
              <a:defRPr sz="945"/>
            </a:lvl7pPr>
            <a:lvl8pPr marL="1889757" indent="0" algn="ctr">
              <a:buNone/>
              <a:defRPr sz="945"/>
            </a:lvl8pPr>
            <a:lvl9pPr marL="2159723" indent="0" algn="ctr">
              <a:buNone/>
              <a:defRPr sz="945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A4BB9A-C820-568C-10D6-BD173526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5AC855-5263-927D-7B35-DC32EEDB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2024D9-384C-CC6E-8EEE-863B5E8C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34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A93AD-ADF5-AC87-3C94-70265A54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CB179D-F839-6086-3DB1-E32263A69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AC84-CEC4-FE3C-114B-19A56E47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5B629A-0407-40FC-EC80-9001788A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04C05D-DFF9-5335-35BD-5C25E4D9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94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A7BB3D-2AAC-E8D1-249B-736D50860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152009" y="479142"/>
            <a:ext cx="1552352" cy="762669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D17DC3-E910-9CD2-3F72-86F4E4251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4954" y="479142"/>
            <a:ext cx="4567064" cy="762669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196D02-287D-E863-DD2C-1E262528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3DE24E-EA30-1FA7-36C7-F098C258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AEFA14-E31E-00A7-9B18-2C266D3C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02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D679390-0A1D-45C6-B0A4-B7C424C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4" y="479148"/>
            <a:ext cx="6209407" cy="795790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19742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7" userDrawn="1">
          <p15:clr>
            <a:srgbClr val="FBAE40"/>
          </p15:clr>
        </p15:guide>
        <p15:guide id="2" pos="1289" userDrawn="1">
          <p15:clr>
            <a:srgbClr val="FBAE40"/>
          </p15:clr>
        </p15:guide>
        <p15:guide id="3" pos="97" userDrawn="1">
          <p15:clr>
            <a:srgbClr val="FBAE40"/>
          </p15:clr>
        </p15:guide>
        <p15:guide id="4" pos="2454" userDrawn="1">
          <p15:clr>
            <a:srgbClr val="FBAE40"/>
          </p15:clr>
        </p15:guide>
        <p15:guide id="12" orient="horz" pos="7262" userDrawn="1">
          <p15:clr>
            <a:srgbClr val="FBAE40"/>
          </p15:clr>
        </p15:guide>
        <p15:guide id="13" orient="horz" pos="1071" userDrawn="1">
          <p15:clr>
            <a:srgbClr val="FBAE40"/>
          </p15:clr>
        </p15:guide>
        <p15:guide id="14" orient="horz" pos="5030" userDrawn="1">
          <p15:clr>
            <a:srgbClr val="FBAE40"/>
          </p15:clr>
        </p15:guide>
        <p15:guide id="15" pos="94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285FC-11F4-3F49-0BE5-46C1FA5C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8F91A-8C1A-D063-FDA5-76CC3883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7FFF3F-D388-D026-FD40-170BA591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985E6C-09C5-63C7-EC53-79A3884E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E10E0E-8AC8-69C9-372F-C17D3AF1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00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61520-815B-1519-54B7-FDF18E4E2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204" y="2243639"/>
            <a:ext cx="6209407" cy="3743557"/>
          </a:xfrm>
        </p:spPr>
        <p:txBody>
          <a:bodyPr anchor="b"/>
          <a:lstStyle>
            <a:lvl1pPr>
              <a:defRPr sz="354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B0040A-EFDA-2B92-3D2F-6DBAE85F6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204" y="6022610"/>
            <a:ext cx="6209407" cy="1968648"/>
          </a:xfrm>
        </p:spPr>
        <p:txBody>
          <a:bodyPr/>
          <a:lstStyle>
            <a:lvl1pPr marL="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1pPr>
            <a:lvl2pPr marL="26996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39931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09895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7986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4982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1979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8975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5972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D15728-B0D2-A706-B9E6-D69D7084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524876-5E3D-DE28-D71E-28595A63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ABAFB5-9DB7-F82A-7D5B-65D6A240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90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69A66-E587-982B-CAE5-22A2569B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1076C6-0ABE-41B5-0F78-EFDF93642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954" y="2395710"/>
            <a:ext cx="3059708" cy="57101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AFD15B-FE23-4AFC-C099-89C5908ED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653" y="2395710"/>
            <a:ext cx="3059708" cy="57101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5C367B-A1F9-A634-E0D8-D594FB3B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1A4608-5CD1-B92F-511F-7EEF80A9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31D291-7896-9F0F-B946-C819F20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B7EB8-07D6-4984-2994-15D2E638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91" y="479145"/>
            <a:ext cx="6209407" cy="173949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817304-A1D8-56F6-AD6D-038A9150B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891" y="2206137"/>
            <a:ext cx="3045647" cy="1081194"/>
          </a:xfrm>
        </p:spPr>
        <p:txBody>
          <a:bodyPr anchor="b"/>
          <a:lstStyle>
            <a:lvl1pPr marL="0" indent="0">
              <a:buNone/>
              <a:defRPr sz="1418" b="1"/>
            </a:lvl1pPr>
            <a:lvl2pPr marL="269965" indent="0">
              <a:buNone/>
              <a:defRPr sz="1181" b="1"/>
            </a:lvl2pPr>
            <a:lvl3pPr marL="539931" indent="0">
              <a:buNone/>
              <a:defRPr sz="1063" b="1"/>
            </a:lvl3pPr>
            <a:lvl4pPr marL="809895" indent="0">
              <a:buNone/>
              <a:defRPr sz="945" b="1"/>
            </a:lvl4pPr>
            <a:lvl5pPr marL="1079861" indent="0">
              <a:buNone/>
              <a:defRPr sz="945" b="1"/>
            </a:lvl5pPr>
            <a:lvl6pPr marL="1349826" indent="0">
              <a:buNone/>
              <a:defRPr sz="945" b="1"/>
            </a:lvl6pPr>
            <a:lvl7pPr marL="1619792" indent="0">
              <a:buNone/>
              <a:defRPr sz="945" b="1"/>
            </a:lvl7pPr>
            <a:lvl8pPr marL="1889757" indent="0">
              <a:buNone/>
              <a:defRPr sz="945" b="1"/>
            </a:lvl8pPr>
            <a:lvl9pPr marL="2159723" indent="0">
              <a:buNone/>
              <a:defRPr sz="94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52C375-0B9B-5BA7-4A37-A4D24A14C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891" y="3287332"/>
            <a:ext cx="3045647" cy="48351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E956F6-8AAB-CA7D-75D5-9394F7A71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44653" y="2206137"/>
            <a:ext cx="3060646" cy="1081194"/>
          </a:xfrm>
        </p:spPr>
        <p:txBody>
          <a:bodyPr anchor="b"/>
          <a:lstStyle>
            <a:lvl1pPr marL="0" indent="0">
              <a:buNone/>
              <a:defRPr sz="1418" b="1"/>
            </a:lvl1pPr>
            <a:lvl2pPr marL="269965" indent="0">
              <a:buNone/>
              <a:defRPr sz="1181" b="1"/>
            </a:lvl2pPr>
            <a:lvl3pPr marL="539931" indent="0">
              <a:buNone/>
              <a:defRPr sz="1063" b="1"/>
            </a:lvl3pPr>
            <a:lvl4pPr marL="809895" indent="0">
              <a:buNone/>
              <a:defRPr sz="945" b="1"/>
            </a:lvl4pPr>
            <a:lvl5pPr marL="1079861" indent="0">
              <a:buNone/>
              <a:defRPr sz="945" b="1"/>
            </a:lvl5pPr>
            <a:lvl6pPr marL="1349826" indent="0">
              <a:buNone/>
              <a:defRPr sz="945" b="1"/>
            </a:lvl6pPr>
            <a:lvl7pPr marL="1619792" indent="0">
              <a:buNone/>
              <a:defRPr sz="945" b="1"/>
            </a:lvl7pPr>
            <a:lvl8pPr marL="1889757" indent="0">
              <a:buNone/>
              <a:defRPr sz="945" b="1"/>
            </a:lvl8pPr>
            <a:lvl9pPr marL="2159723" indent="0">
              <a:buNone/>
              <a:defRPr sz="94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6B04DA-D51B-ACD4-A8D7-1A287D145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44653" y="3287332"/>
            <a:ext cx="3060646" cy="48351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EE4959-17E0-7084-452B-22D67DBC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6CFDD4-2E80-B67F-1133-CD40595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EC294-1718-F3E0-6C45-BCD60209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79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5F235-93BE-56CE-BEE4-4A81BE1A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CE65A9-C153-BC89-A0CA-E7F58A67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9DACCA-26C3-AE61-AAF0-B3DAE252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2AA5F1-DEF4-082A-895B-B771E642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96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C767CC-59B9-0185-4E2B-A92AC422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DEE16F-E8C5-DDB9-31C8-7B831433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7A0407-3C7D-9F8E-13CB-13E3E053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56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EBE1E-3F1C-17F9-E872-FB596432A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91" y="599969"/>
            <a:ext cx="2321966" cy="2099892"/>
          </a:xfrm>
        </p:spPr>
        <p:txBody>
          <a:bodyPr anchor="b"/>
          <a:lstStyle>
            <a:lvl1pPr>
              <a:defRPr sz="188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72264-C4FE-F387-1BBE-7D2A86ABE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646" y="1295770"/>
            <a:ext cx="3644652" cy="6395505"/>
          </a:xfrm>
        </p:spPr>
        <p:txBody>
          <a:bodyPr/>
          <a:lstStyle>
            <a:lvl1pPr>
              <a:defRPr sz="1889"/>
            </a:lvl1pPr>
            <a:lvl2pPr>
              <a:defRPr sz="1653"/>
            </a:lvl2pPr>
            <a:lvl3pPr>
              <a:defRPr sz="1418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5386D2-80E5-CF95-9492-B675F2B67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891" y="2699863"/>
            <a:ext cx="2321966" cy="5001827"/>
          </a:xfrm>
        </p:spPr>
        <p:txBody>
          <a:bodyPr/>
          <a:lstStyle>
            <a:lvl1pPr marL="0" indent="0">
              <a:buNone/>
              <a:defRPr sz="945"/>
            </a:lvl1pPr>
            <a:lvl2pPr marL="269965" indent="0">
              <a:buNone/>
              <a:defRPr sz="827"/>
            </a:lvl2pPr>
            <a:lvl3pPr marL="539931" indent="0">
              <a:buNone/>
              <a:defRPr sz="708"/>
            </a:lvl3pPr>
            <a:lvl4pPr marL="809895" indent="0">
              <a:buNone/>
              <a:defRPr sz="590"/>
            </a:lvl4pPr>
            <a:lvl5pPr marL="1079861" indent="0">
              <a:buNone/>
              <a:defRPr sz="590"/>
            </a:lvl5pPr>
            <a:lvl6pPr marL="1349826" indent="0">
              <a:buNone/>
              <a:defRPr sz="590"/>
            </a:lvl6pPr>
            <a:lvl7pPr marL="1619792" indent="0">
              <a:buNone/>
              <a:defRPr sz="590"/>
            </a:lvl7pPr>
            <a:lvl8pPr marL="1889757" indent="0">
              <a:buNone/>
              <a:defRPr sz="590"/>
            </a:lvl8pPr>
            <a:lvl9pPr marL="2159723" indent="0">
              <a:buNone/>
              <a:defRPr sz="59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94053C-323F-67F2-785A-EA0F5D29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46DBAB-3D59-4885-F128-7C8834BC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A7B468-0027-2022-0AD1-C0B3FD80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9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0567-6CD4-A7BD-7797-DDBB0CCA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91" y="599969"/>
            <a:ext cx="2321966" cy="2099892"/>
          </a:xfrm>
        </p:spPr>
        <p:txBody>
          <a:bodyPr anchor="b"/>
          <a:lstStyle>
            <a:lvl1pPr>
              <a:defRPr sz="188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AC068DC-C288-389E-257F-F0A1E6FBD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60646" y="1295770"/>
            <a:ext cx="3644652" cy="6395505"/>
          </a:xfrm>
        </p:spPr>
        <p:txBody>
          <a:bodyPr/>
          <a:lstStyle>
            <a:lvl1pPr marL="0" indent="0">
              <a:buNone/>
              <a:defRPr sz="1889"/>
            </a:lvl1pPr>
            <a:lvl2pPr marL="269965" indent="0">
              <a:buNone/>
              <a:defRPr sz="1653"/>
            </a:lvl2pPr>
            <a:lvl3pPr marL="539931" indent="0">
              <a:buNone/>
              <a:defRPr sz="1418"/>
            </a:lvl3pPr>
            <a:lvl4pPr marL="809895" indent="0">
              <a:buNone/>
              <a:defRPr sz="1181"/>
            </a:lvl4pPr>
            <a:lvl5pPr marL="1079861" indent="0">
              <a:buNone/>
              <a:defRPr sz="1181"/>
            </a:lvl5pPr>
            <a:lvl6pPr marL="1349826" indent="0">
              <a:buNone/>
              <a:defRPr sz="1181"/>
            </a:lvl6pPr>
            <a:lvl7pPr marL="1619792" indent="0">
              <a:buNone/>
              <a:defRPr sz="1181"/>
            </a:lvl7pPr>
            <a:lvl8pPr marL="1889757" indent="0">
              <a:buNone/>
              <a:defRPr sz="1181"/>
            </a:lvl8pPr>
            <a:lvl9pPr marL="2159723" indent="0">
              <a:buNone/>
              <a:defRPr sz="1181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D14D5E-5862-9ACE-CFAA-03505BB45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891" y="2699863"/>
            <a:ext cx="2321966" cy="5001827"/>
          </a:xfrm>
        </p:spPr>
        <p:txBody>
          <a:bodyPr/>
          <a:lstStyle>
            <a:lvl1pPr marL="0" indent="0">
              <a:buNone/>
              <a:defRPr sz="945"/>
            </a:lvl1pPr>
            <a:lvl2pPr marL="269965" indent="0">
              <a:buNone/>
              <a:defRPr sz="827"/>
            </a:lvl2pPr>
            <a:lvl3pPr marL="539931" indent="0">
              <a:buNone/>
              <a:defRPr sz="708"/>
            </a:lvl3pPr>
            <a:lvl4pPr marL="809895" indent="0">
              <a:buNone/>
              <a:defRPr sz="590"/>
            </a:lvl4pPr>
            <a:lvl5pPr marL="1079861" indent="0">
              <a:buNone/>
              <a:defRPr sz="590"/>
            </a:lvl5pPr>
            <a:lvl6pPr marL="1349826" indent="0">
              <a:buNone/>
              <a:defRPr sz="590"/>
            </a:lvl6pPr>
            <a:lvl7pPr marL="1619792" indent="0">
              <a:buNone/>
              <a:defRPr sz="590"/>
            </a:lvl7pPr>
            <a:lvl8pPr marL="1889757" indent="0">
              <a:buNone/>
              <a:defRPr sz="590"/>
            </a:lvl8pPr>
            <a:lvl9pPr marL="2159723" indent="0">
              <a:buNone/>
              <a:defRPr sz="59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7AB3E7-2F2B-178F-F272-4F2210EB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88B9BA-66D3-8C2B-9EFE-035173279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C1CF29-4955-67CF-2971-F61CE4C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5137C2-31B1-9C8C-ACAE-76E592CA7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3" y="479145"/>
            <a:ext cx="620940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74AED7-C558-9ACF-1691-A73094020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953" y="2395710"/>
            <a:ext cx="620940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F68A1A-CD15-D6C4-D46C-D78189CE8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4953" y="8341240"/>
            <a:ext cx="161984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3702-C1B3-4DEA-ABEE-720B3655D8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F53B26-3983-4203-E156-B52EE798E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4772" y="8341240"/>
            <a:ext cx="242976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E4BC3C-C264-0ABA-F06B-790C8470A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4516" y="8341240"/>
            <a:ext cx="161984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E033-2846-4631-AFAE-40DB4DFA0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81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39931" rtl="0" eaLnBrk="1" latinLnBrk="0" hangingPunct="1">
        <a:lnSpc>
          <a:spcPct val="90000"/>
        </a:lnSpc>
        <a:spcBef>
          <a:spcPct val="0"/>
        </a:spcBef>
        <a:buNone/>
        <a:defRPr sz="2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83" indent="-134983" algn="l" defTabSz="539931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404948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674914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4878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44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4809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4775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4740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4706" indent="-134983" algn="l" defTabSz="539931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69965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39931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09895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79861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49826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19792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89757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59723" algn="l" defTabSz="539931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4954" y="479148"/>
            <a:ext cx="620940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4954" y="2395710"/>
            <a:ext cx="620940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4955" y="8341243"/>
            <a:ext cx="161984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noProof="0" dirty="0"/>
              <a:t>DD/MM/20AA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84773" y="8341243"/>
            <a:ext cx="242976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084517" y="8341243"/>
            <a:ext cx="161984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6879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303711" rtl="0" eaLnBrk="1" latinLnBrk="0" hangingPunct="1">
        <a:lnSpc>
          <a:spcPct val="90000"/>
        </a:lnSpc>
        <a:spcBef>
          <a:spcPct val="0"/>
        </a:spcBef>
        <a:buNone/>
        <a:defRPr sz="1461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75929" indent="-75929" algn="l" defTabSz="303711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0" kern="1200">
          <a:solidFill>
            <a:schemeClr val="tx1"/>
          </a:solidFill>
          <a:latin typeface="+mn-lt"/>
          <a:ea typeface="+mn-ea"/>
          <a:cs typeface="+mn-cs"/>
        </a:defRPr>
      </a:lvl1pPr>
      <a:lvl2pPr marL="227784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798" kern="1200">
          <a:solidFill>
            <a:schemeClr val="tx1"/>
          </a:solidFill>
          <a:latin typeface="+mn-lt"/>
          <a:ea typeface="+mn-ea"/>
          <a:cs typeface="+mn-cs"/>
        </a:defRPr>
      </a:lvl2pPr>
      <a:lvl3pPr marL="379640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664" kern="1200">
          <a:solidFill>
            <a:schemeClr val="tx1"/>
          </a:solidFill>
          <a:latin typeface="+mn-lt"/>
          <a:ea typeface="+mn-ea"/>
          <a:cs typeface="+mn-cs"/>
        </a:defRPr>
      </a:lvl3pPr>
      <a:lvl4pPr marL="531495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4pPr>
      <a:lvl5pPr marL="683350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5pPr>
      <a:lvl6pPr marL="835206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6pPr>
      <a:lvl7pPr marL="987062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7pPr>
      <a:lvl8pPr marL="1138917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8pPr>
      <a:lvl9pPr marL="1290772" indent="-75929" algn="l" defTabSz="303711" rtl="0" eaLnBrk="1" latinLnBrk="0" hangingPunct="1">
        <a:lnSpc>
          <a:spcPct val="90000"/>
        </a:lnSpc>
        <a:spcBef>
          <a:spcPts val="166"/>
        </a:spcBef>
        <a:buFont typeface="Arial" panose="020B0604020202020204" pitchFamily="34" charset="0"/>
        <a:buChar char="•"/>
        <a:defRPr sz="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1pPr>
      <a:lvl2pPr marL="151855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2pPr>
      <a:lvl3pPr marL="303711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3pPr>
      <a:lvl4pPr marL="455567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4pPr>
      <a:lvl5pPr marL="607422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5pPr>
      <a:lvl6pPr marL="759277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6pPr>
      <a:lvl7pPr marL="911133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7pPr>
      <a:lvl8pPr marL="1062988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8pPr>
      <a:lvl9pPr marL="1214844" algn="l" defTabSz="303711" rtl="0" eaLnBrk="1" latinLnBrk="0" hangingPunct="1">
        <a:defRPr sz="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sv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04891EB-07AD-1B88-3B08-8E60341169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16428" y="43032"/>
            <a:ext cx="1464895" cy="141764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6B145D1-80EC-A2A7-2CD0-21D8B1CDF318}"/>
              </a:ext>
            </a:extLst>
          </p:cNvPr>
          <p:cNvSpPr txBox="1"/>
          <p:nvPr/>
        </p:nvSpPr>
        <p:spPr>
          <a:xfrm>
            <a:off x="1284778" y="130993"/>
            <a:ext cx="5077111" cy="1190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500" dirty="0">
                <a:solidFill>
                  <a:srgbClr val="0000FF"/>
                </a:solidFill>
                <a:latin typeface="Segoe Print" panose="02000600000000000000" pitchFamily="2" charset="0"/>
                <a:cs typeface="Cavolini" panose="03000502040302020204" pitchFamily="66" charset="0"/>
              </a:rPr>
              <a:t>Pesquisa CPA </a:t>
            </a:r>
          </a:p>
          <a:p>
            <a:pPr algn="ctr">
              <a:lnSpc>
                <a:spcPct val="150000"/>
              </a:lnSpc>
            </a:pPr>
            <a:r>
              <a:rPr lang="pt-BR" sz="2500" dirty="0">
                <a:solidFill>
                  <a:srgbClr val="FF0000"/>
                </a:solidFill>
                <a:latin typeface="Arial Rounded MT Bold" panose="020F0704030504030204" pitchFamily="34" charset="0"/>
                <a:cs typeface="Cavolini" panose="03000502040302020204" pitchFamily="66" charset="0"/>
              </a:rPr>
              <a:t>Resultados 2021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87B3CDE-AA2B-A043-E2AA-F0741088C8FF}"/>
              </a:ext>
            </a:extLst>
          </p:cNvPr>
          <p:cNvSpPr txBox="1"/>
          <p:nvPr/>
        </p:nvSpPr>
        <p:spPr>
          <a:xfrm>
            <a:off x="1029505" y="7204674"/>
            <a:ext cx="2512005" cy="129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CEAT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Setor de Convênios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Setor Financeiro</a:t>
            </a:r>
          </a:p>
        </p:txBody>
      </p:sp>
      <p:pic>
        <p:nvPicPr>
          <p:cNvPr id="33" name="Gráfico 32" descr="Setas de Divisão com preenchimento sólido">
            <a:extLst>
              <a:ext uri="{FF2B5EF4-FFF2-40B4-BE49-F238E27FC236}">
                <a16:creationId xmlns:a16="http://schemas.microsoft.com/office/drawing/2014/main" id="{CE756E31-EB16-A6A4-7030-6B533EB4E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243" y="7659129"/>
            <a:ext cx="360000" cy="360000"/>
          </a:xfrm>
          <a:prstGeom prst="rect">
            <a:avLst/>
          </a:prstGeom>
        </p:spPr>
      </p:pic>
      <p:pic>
        <p:nvPicPr>
          <p:cNvPr id="44" name="Gráfico 43" descr="Confete">
            <a:extLst>
              <a:ext uri="{FF2B5EF4-FFF2-40B4-BE49-F238E27FC236}">
                <a16:creationId xmlns:a16="http://schemas.microsoft.com/office/drawing/2014/main" id="{B1387DFC-834A-9445-1829-DC57DC3DAF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2515" y="0"/>
            <a:ext cx="1080000" cy="1080000"/>
          </a:xfrm>
          <a:prstGeom prst="rect">
            <a:avLst/>
          </a:prstGeom>
        </p:spPr>
      </p:pic>
      <p:pic>
        <p:nvPicPr>
          <p:cNvPr id="45" name="Gráfico 44" descr="Confete">
            <a:extLst>
              <a:ext uri="{FF2B5EF4-FFF2-40B4-BE49-F238E27FC236}">
                <a16:creationId xmlns:a16="http://schemas.microsoft.com/office/drawing/2014/main" id="{009FC5E9-2773-05FB-D1EE-67FF0841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25" y="7926668"/>
            <a:ext cx="1080000" cy="1080000"/>
          </a:xfrm>
          <a:prstGeom prst="rect">
            <a:avLst/>
          </a:prstGeom>
        </p:spPr>
      </p:pic>
      <p:sp>
        <p:nvSpPr>
          <p:cNvPr id="50" name="CaixaDeTexto 49">
            <a:extLst>
              <a:ext uri="{FF2B5EF4-FFF2-40B4-BE49-F238E27FC236}">
                <a16:creationId xmlns:a16="http://schemas.microsoft.com/office/drawing/2014/main" id="{381FD63A-6304-3C0D-0169-1B0C22F3D8CC}"/>
              </a:ext>
            </a:extLst>
          </p:cNvPr>
          <p:cNvSpPr txBox="1"/>
          <p:nvPr/>
        </p:nvSpPr>
        <p:spPr>
          <a:xfrm>
            <a:off x="4478363" y="4195160"/>
            <a:ext cx="2512005" cy="129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Biblioteca Virtual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Importância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  <a:latin typeface="Avenir Next LT Pro" panose="020B0504020202020204" pitchFamily="34" charset="0"/>
              </a:rPr>
              <a:t>Acervo</a:t>
            </a:r>
          </a:p>
        </p:txBody>
      </p:sp>
      <p:pic>
        <p:nvPicPr>
          <p:cNvPr id="51" name="Gráfico 50" descr="Setas de Divisão com preenchimento sólido">
            <a:extLst>
              <a:ext uri="{FF2B5EF4-FFF2-40B4-BE49-F238E27FC236}">
                <a16:creationId xmlns:a16="http://schemas.microsoft.com/office/drawing/2014/main" id="{F9F2E1C8-C414-68DE-2143-31F584294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101" y="4649615"/>
            <a:ext cx="360000" cy="360000"/>
          </a:xfrm>
          <a:prstGeom prst="rect">
            <a:avLst/>
          </a:prstGeom>
        </p:spPr>
      </p:pic>
      <p:sp>
        <p:nvSpPr>
          <p:cNvPr id="52" name="CaixaDeTexto 51">
            <a:extLst>
              <a:ext uri="{FF2B5EF4-FFF2-40B4-BE49-F238E27FC236}">
                <a16:creationId xmlns:a16="http://schemas.microsoft.com/office/drawing/2014/main" id="{E09049B6-794C-7FD2-A56E-97DA60E8DEAB}"/>
              </a:ext>
            </a:extLst>
          </p:cNvPr>
          <p:cNvSpPr txBox="1"/>
          <p:nvPr/>
        </p:nvSpPr>
        <p:spPr>
          <a:xfrm>
            <a:off x="175095" y="2053826"/>
            <a:ext cx="4824849" cy="1298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Como os discentes do </a:t>
            </a:r>
            <a:r>
              <a:rPr lang="pt-BR" b="1" u="sng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Presencial</a:t>
            </a:r>
            <a:r>
              <a:rPr lang="pt-BR" b="1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avaliam a infraestrutura e os serviços?</a:t>
            </a:r>
          </a:p>
        </p:txBody>
      </p:sp>
      <p:pic>
        <p:nvPicPr>
          <p:cNvPr id="53" name="Gráfico 52" descr="Livro aberto com luminária, livros, caneta e lápis">
            <a:extLst>
              <a:ext uri="{FF2B5EF4-FFF2-40B4-BE49-F238E27FC236}">
                <a16:creationId xmlns:a16="http://schemas.microsoft.com/office/drawing/2014/main" id="{714CE80D-585B-C439-54B8-38D20128FC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4886" y="1701785"/>
            <a:ext cx="1800000" cy="1800000"/>
          </a:xfrm>
          <a:prstGeom prst="rect">
            <a:avLst/>
          </a:prstGeom>
        </p:spPr>
      </p:pic>
      <p:pic>
        <p:nvPicPr>
          <p:cNvPr id="55" name="Imagem 54">
            <a:extLst>
              <a:ext uri="{FF2B5EF4-FFF2-40B4-BE49-F238E27FC236}">
                <a16:creationId xmlns:a16="http://schemas.microsoft.com/office/drawing/2014/main" id="{61180C90-76C3-DBF2-9368-79FE122D229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27" b="42444"/>
          <a:stretch/>
        </p:blipFill>
        <p:spPr>
          <a:xfrm>
            <a:off x="27325" y="1460672"/>
            <a:ext cx="7199313" cy="606242"/>
          </a:xfrm>
          <a:prstGeom prst="rect">
            <a:avLst/>
          </a:prstGeom>
        </p:spPr>
      </p:pic>
      <p:pic>
        <p:nvPicPr>
          <p:cNvPr id="56" name="Imagem 55">
            <a:extLst>
              <a:ext uri="{FF2B5EF4-FFF2-40B4-BE49-F238E27FC236}">
                <a16:creationId xmlns:a16="http://schemas.microsoft.com/office/drawing/2014/main" id="{2C9E8FC6-2FD7-8A22-B5C5-CEAAD0F16CE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758" b="42444"/>
          <a:stretch/>
        </p:blipFill>
        <p:spPr>
          <a:xfrm>
            <a:off x="11284" y="3390899"/>
            <a:ext cx="7199313" cy="609087"/>
          </a:xfrm>
          <a:prstGeom prst="rect">
            <a:avLst/>
          </a:prstGeom>
        </p:spPr>
      </p:pic>
      <p:sp>
        <p:nvSpPr>
          <p:cNvPr id="57" name="CaixaDeTexto 56">
            <a:extLst>
              <a:ext uri="{FF2B5EF4-FFF2-40B4-BE49-F238E27FC236}">
                <a16:creationId xmlns:a16="http://schemas.microsoft.com/office/drawing/2014/main" id="{489D7D87-914D-5FC5-79B1-66464EC74210}"/>
              </a:ext>
            </a:extLst>
          </p:cNvPr>
          <p:cNvSpPr txBox="1"/>
          <p:nvPr/>
        </p:nvSpPr>
        <p:spPr>
          <a:xfrm>
            <a:off x="227996" y="6154290"/>
            <a:ext cx="6695940" cy="501997"/>
          </a:xfrm>
          <a:prstGeom prst="rect">
            <a:avLst/>
          </a:prstGeom>
          <a:noFill/>
          <a:ln>
            <a:solidFill>
              <a:srgbClr val="000000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>
                <a:solidFill>
                  <a:srgbClr val="FF0000"/>
                </a:solidFill>
                <a:latin typeface="Avenir Next LT Pro" panose="020B0504020202020204" pitchFamily="34" charset="0"/>
              </a:defRPr>
            </a:lvl1pPr>
          </a:lstStyle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genial" panose="020B0604020202020204" pitchFamily="2" charset="0"/>
                <a:ea typeface="+mn-ea"/>
                <a:cs typeface="+mn-cs"/>
              </a:rPr>
              <a:t>Os dados apontam para resultados predominantemente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POSITIVOS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57C9844-D4A4-999F-79AB-9494564594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23937" y="6720962"/>
            <a:ext cx="3599999" cy="21600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2868704-66D6-C4A3-4B5A-4F181D47D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428" y="3744962"/>
            <a:ext cx="3599999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6B145D1-80EC-A2A7-2CD0-21D8B1CDF318}"/>
              </a:ext>
            </a:extLst>
          </p:cNvPr>
          <p:cNvSpPr txBox="1"/>
          <p:nvPr/>
        </p:nvSpPr>
        <p:spPr>
          <a:xfrm>
            <a:off x="1284778" y="130993"/>
            <a:ext cx="5077111" cy="1190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500" dirty="0">
                <a:solidFill>
                  <a:srgbClr val="0000FF"/>
                </a:solidFill>
                <a:latin typeface="Segoe Print" panose="02000600000000000000" pitchFamily="2" charset="0"/>
                <a:cs typeface="Cavolini" panose="03000502040302020204" pitchFamily="66" charset="0"/>
              </a:rPr>
              <a:t>Pesquisa CPA </a:t>
            </a:r>
          </a:p>
          <a:p>
            <a:pPr algn="ctr">
              <a:lnSpc>
                <a:spcPct val="150000"/>
              </a:lnSpc>
            </a:pPr>
            <a:r>
              <a:rPr lang="pt-BR" sz="2500" dirty="0">
                <a:solidFill>
                  <a:srgbClr val="FF0000"/>
                </a:solidFill>
                <a:latin typeface="Arial Rounded MT Bold" panose="020F0704030504030204" pitchFamily="34" charset="0"/>
                <a:cs typeface="Cavolini" panose="03000502040302020204" pitchFamily="66" charset="0"/>
              </a:rPr>
              <a:t>Resultados 2021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87B3CDE-AA2B-A043-E2AA-F0741088C8FF}"/>
              </a:ext>
            </a:extLst>
          </p:cNvPr>
          <p:cNvSpPr txBox="1"/>
          <p:nvPr/>
        </p:nvSpPr>
        <p:spPr>
          <a:xfrm>
            <a:off x="4271944" y="4244270"/>
            <a:ext cx="2907136" cy="129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>
                <a:solidFill>
                  <a:srgbClr val="FF0000"/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pt-BR" dirty="0"/>
              <a:t>Atendimento: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Atendimento 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Solicitação de Serviços</a:t>
            </a:r>
          </a:p>
        </p:txBody>
      </p:sp>
      <p:pic>
        <p:nvPicPr>
          <p:cNvPr id="33" name="Gráfico 32" descr="Setas de Divisão com preenchimento sólido">
            <a:extLst>
              <a:ext uri="{FF2B5EF4-FFF2-40B4-BE49-F238E27FC236}">
                <a16:creationId xmlns:a16="http://schemas.microsoft.com/office/drawing/2014/main" id="{CE756E31-EB16-A6A4-7030-6B533EB4E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3006" y="4709319"/>
            <a:ext cx="360000" cy="360000"/>
          </a:xfrm>
          <a:prstGeom prst="rect">
            <a:avLst/>
          </a:prstGeom>
        </p:spPr>
      </p:pic>
      <p:pic>
        <p:nvPicPr>
          <p:cNvPr id="44" name="Gráfico 43" descr="Confete">
            <a:extLst>
              <a:ext uri="{FF2B5EF4-FFF2-40B4-BE49-F238E27FC236}">
                <a16:creationId xmlns:a16="http://schemas.microsoft.com/office/drawing/2014/main" id="{B1387DFC-834A-9445-1829-DC57DC3DAF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2515" y="0"/>
            <a:ext cx="1080000" cy="1080000"/>
          </a:xfrm>
          <a:prstGeom prst="rect">
            <a:avLst/>
          </a:prstGeom>
        </p:spPr>
      </p:pic>
      <p:pic>
        <p:nvPicPr>
          <p:cNvPr id="45" name="Gráfico 44" descr="Confete">
            <a:extLst>
              <a:ext uri="{FF2B5EF4-FFF2-40B4-BE49-F238E27FC236}">
                <a16:creationId xmlns:a16="http://schemas.microsoft.com/office/drawing/2014/main" id="{009FC5E9-2773-05FB-D1EE-67FF0841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25" y="7926668"/>
            <a:ext cx="1080000" cy="1080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65A93B3-FA2E-6517-8274-258B219BF104}"/>
              </a:ext>
            </a:extLst>
          </p:cNvPr>
          <p:cNvSpPr txBox="1"/>
          <p:nvPr/>
        </p:nvSpPr>
        <p:spPr>
          <a:xfrm>
            <a:off x="971223" y="7098112"/>
            <a:ext cx="2512005" cy="129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>
                <a:solidFill>
                  <a:srgbClr val="FF0000"/>
                </a:solidFill>
                <a:latin typeface="Avenir Next LT Pro" panose="020B0504020202020204" pitchFamily="34" charset="0"/>
              </a:defRPr>
            </a:lvl1pPr>
          </a:lstStyle>
          <a:p>
            <a:r>
              <a:rPr lang="pt-BR" dirty="0"/>
              <a:t>Atendimento: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Call</a:t>
            </a:r>
            <a:r>
              <a:rPr lang="pt-BR" dirty="0"/>
              <a:t>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WhatsApp</a:t>
            </a:r>
          </a:p>
        </p:txBody>
      </p:sp>
      <p:pic>
        <p:nvPicPr>
          <p:cNvPr id="9" name="Gráfico 8" descr="Setas de Divisão com preenchimento sólido">
            <a:extLst>
              <a:ext uri="{FF2B5EF4-FFF2-40B4-BE49-F238E27FC236}">
                <a16:creationId xmlns:a16="http://schemas.microsoft.com/office/drawing/2014/main" id="{7B45EB03-3772-C284-88D5-7FED84E13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961" y="7649835"/>
            <a:ext cx="360000" cy="360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FF76F0E-EFFE-C0F7-9D38-3B7A4A29BA7E}"/>
              </a:ext>
            </a:extLst>
          </p:cNvPr>
          <p:cNvSpPr txBox="1"/>
          <p:nvPr/>
        </p:nvSpPr>
        <p:spPr>
          <a:xfrm>
            <a:off x="175095" y="2053826"/>
            <a:ext cx="4824849" cy="1298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Como os discentes do </a:t>
            </a:r>
            <a:r>
              <a:rPr lang="pt-BR" b="1" u="sng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Presencial</a:t>
            </a:r>
            <a:r>
              <a:rPr lang="pt-BR" b="1" dirty="0">
                <a:solidFill>
                  <a:srgbClr val="00B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avaliam a infraestrutura e os serviços?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A47180F-CE36-0A7F-35D8-0B26B1838CE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16428" y="43032"/>
            <a:ext cx="1464895" cy="141764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Gráfico 13" descr="Livro aberto com luminária, livros, caneta e lápis">
            <a:extLst>
              <a:ext uri="{FF2B5EF4-FFF2-40B4-BE49-F238E27FC236}">
                <a16:creationId xmlns:a16="http://schemas.microsoft.com/office/drawing/2014/main" id="{21D0548D-ABEF-69F6-A636-74451B243F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04886" y="1701785"/>
            <a:ext cx="1800000" cy="1800000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84B0B69B-78B3-1731-9288-306C2813919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27" b="42444"/>
          <a:stretch/>
        </p:blipFill>
        <p:spPr>
          <a:xfrm>
            <a:off x="27325" y="1460672"/>
            <a:ext cx="7199313" cy="60624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1C1D1DD-9A9B-7F3B-3712-0441E8C13C4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758" b="42444"/>
          <a:stretch/>
        </p:blipFill>
        <p:spPr>
          <a:xfrm>
            <a:off x="11284" y="3390899"/>
            <a:ext cx="7199313" cy="609087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9A4BB902-8302-55F6-4787-B29C1274FE0A}"/>
              </a:ext>
            </a:extLst>
          </p:cNvPr>
          <p:cNvSpPr txBox="1"/>
          <p:nvPr/>
        </p:nvSpPr>
        <p:spPr>
          <a:xfrm>
            <a:off x="227996" y="6154290"/>
            <a:ext cx="6695940" cy="501997"/>
          </a:xfrm>
          <a:prstGeom prst="rect">
            <a:avLst/>
          </a:prstGeom>
          <a:noFill/>
          <a:ln>
            <a:solidFill>
              <a:srgbClr val="000000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>
                <a:solidFill>
                  <a:srgbClr val="FF0000"/>
                </a:solidFill>
                <a:latin typeface="Avenir Next LT Pro" panose="020B0504020202020204" pitchFamily="34" charset="0"/>
              </a:defRPr>
            </a:lvl1pPr>
          </a:lstStyle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genial" panose="020B0604020202020204" pitchFamily="2" charset="0"/>
                <a:ea typeface="+mn-ea"/>
                <a:cs typeface="+mn-cs"/>
              </a:rPr>
              <a:t>Os dados apontam para resultados predominantemente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POSITIVOS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EBA529D-5BDA-452B-8EA4-340C46F556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3228" y="6752292"/>
            <a:ext cx="3599999" cy="21600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D5DC43D-D288-BC01-A387-6A3AB98477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3007" y="3834609"/>
            <a:ext cx="3599999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88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07_Elementos">
  <a:themeElements>
    <a:clrScheme name="Custom 27">
      <a:dk1>
        <a:srgbClr val="007E5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54038F"/>
      </a:accent5>
      <a:accent6>
        <a:srgbClr val="2A37A4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7479_TF89794418.potx" id="{437EDFD4-5377-4C69-AD6C-E5DE904FA011}" vid="{5D593101-BB25-4095-9C32-FAC82095C747}"/>
    </a:ext>
  </a:extLst>
</a:theme>
</file>

<file path=ppt/theme/themeOverride1.xml><?xml version="1.0" encoding="utf-8"?>
<a:themeOverride xmlns:a="http://schemas.openxmlformats.org/drawingml/2006/main">
  <a:clrScheme name="Custom 27">
    <a:dk1>
      <a:srgbClr val="007E59"/>
    </a:dk1>
    <a:lt1>
      <a:srgbClr val="FFFFFF"/>
    </a:lt1>
    <a:dk2>
      <a:srgbClr val="000000"/>
    </a:dk2>
    <a:lt2>
      <a:srgbClr val="C1272D"/>
    </a:lt2>
    <a:accent1>
      <a:srgbClr val="F8682C"/>
    </a:accent1>
    <a:accent2>
      <a:srgbClr val="FFC300"/>
    </a:accent2>
    <a:accent3>
      <a:srgbClr val="91C300"/>
    </a:accent3>
    <a:accent4>
      <a:srgbClr val="00B4F1"/>
    </a:accent4>
    <a:accent5>
      <a:srgbClr val="54038F"/>
    </a:accent5>
    <a:accent6>
      <a:srgbClr val="2A37A4"/>
    </a:accent6>
    <a:hlink>
      <a:srgbClr val="29ABE2"/>
    </a:hlink>
    <a:folHlink>
      <a:srgbClr val="29ABE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68</Words>
  <Application>Microsoft Office PowerPoint</Application>
  <PresentationFormat>Personalizar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14" baseType="lpstr">
      <vt:lpstr>Arial</vt:lpstr>
      <vt:lpstr>Arial Rounded MT Bold</vt:lpstr>
      <vt:lpstr>Avenir Next LT Pro</vt:lpstr>
      <vt:lpstr>Calibri</vt:lpstr>
      <vt:lpstr>Calibri Light</vt:lpstr>
      <vt:lpstr>Cavolini</vt:lpstr>
      <vt:lpstr>Century Gothic</vt:lpstr>
      <vt:lpstr>Congenial</vt:lpstr>
      <vt:lpstr>Segoe Print</vt:lpstr>
      <vt:lpstr>Times New Roman</vt:lpstr>
      <vt:lpstr>Tema do Office</vt:lpstr>
      <vt:lpstr>07_Elementos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Magalhães Pigozzo</dc:creator>
  <cp:lastModifiedBy>Camila Magalhães Pigozzo</cp:lastModifiedBy>
  <cp:revision>8</cp:revision>
  <dcterms:created xsi:type="dcterms:W3CDTF">2022-10-01T11:00:51Z</dcterms:created>
  <dcterms:modified xsi:type="dcterms:W3CDTF">2022-10-04T01:04:15Z</dcterms:modified>
</cp:coreProperties>
</file>